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4" r:id="rId6"/>
    <p:sldId id="265" r:id="rId7"/>
    <p:sldId id="258" r:id="rId8"/>
    <p:sldId id="259" r:id="rId9"/>
    <p:sldId id="260" r:id="rId10"/>
    <p:sldId id="261" r:id="rId11"/>
    <p:sldId id="262" r:id="rId12"/>
    <p:sldId id="263"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146BF95-59AA-46D9-87B7-FCE460A3450D}" type="datetimeFigureOut">
              <a:rPr lang="de-DE" smtClean="0"/>
              <a:t>11.10.2020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116329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146BF95-59AA-46D9-87B7-FCE460A3450D}" type="datetimeFigureOut">
              <a:rPr lang="de-DE" smtClean="0"/>
              <a:t>11.10.2020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9675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146BF95-59AA-46D9-87B7-FCE460A3450D}" type="datetimeFigureOut">
              <a:rPr lang="de-DE" smtClean="0"/>
              <a:t>11.10.2020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59059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146BF95-59AA-46D9-87B7-FCE460A3450D}" type="datetimeFigureOut">
              <a:rPr lang="de-DE" smtClean="0"/>
              <a:t>11.10.2020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388450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146BF95-59AA-46D9-87B7-FCE460A3450D}" type="datetimeFigureOut">
              <a:rPr lang="de-DE" smtClean="0"/>
              <a:t>11.10.2020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107213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146BF95-59AA-46D9-87B7-FCE460A3450D}" type="datetimeFigureOut">
              <a:rPr lang="de-DE" smtClean="0"/>
              <a:t>11.10.2020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301849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146BF95-59AA-46D9-87B7-FCE460A3450D}" type="datetimeFigureOut">
              <a:rPr lang="de-DE" smtClean="0"/>
              <a:t>11.10.2020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325140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146BF95-59AA-46D9-87B7-FCE460A3450D}" type="datetimeFigureOut">
              <a:rPr lang="de-DE" smtClean="0"/>
              <a:t>11.10.2020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240139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146BF95-59AA-46D9-87B7-FCE460A3450D}" type="datetimeFigureOut">
              <a:rPr lang="de-DE" smtClean="0"/>
              <a:t>11.10.2020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14497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146BF95-59AA-46D9-87B7-FCE460A3450D}" type="datetimeFigureOut">
              <a:rPr lang="de-DE" smtClean="0"/>
              <a:t>11.10.2020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39461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146BF95-59AA-46D9-87B7-FCE460A3450D}" type="datetimeFigureOut">
              <a:rPr lang="de-DE" smtClean="0"/>
              <a:t>11.10.2020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64B6BC2-E5A6-4B34-A8F2-345923209C03}" type="slidenum">
              <a:rPr lang="de-DE" smtClean="0"/>
              <a:t>‹Nr.›</a:t>
            </a:fld>
            <a:endParaRPr lang="de-DE"/>
          </a:p>
        </p:txBody>
      </p:sp>
    </p:spTree>
    <p:extLst>
      <p:ext uri="{BB962C8B-B14F-4D97-AF65-F5344CB8AC3E}">
        <p14:creationId xmlns:p14="http://schemas.microsoft.com/office/powerpoint/2010/main" val="210983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6BF95-59AA-46D9-87B7-FCE460A3450D}" type="datetimeFigureOut">
              <a:rPr lang="de-DE" smtClean="0"/>
              <a:t>11.10.2020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B6BC2-E5A6-4B34-A8F2-345923209C03}" type="slidenum">
              <a:rPr lang="de-DE" smtClean="0"/>
              <a:t>‹Nr.›</a:t>
            </a:fld>
            <a:endParaRPr lang="de-DE"/>
          </a:p>
        </p:txBody>
      </p:sp>
    </p:spTree>
    <p:extLst>
      <p:ext uri="{BB962C8B-B14F-4D97-AF65-F5344CB8AC3E}">
        <p14:creationId xmlns:p14="http://schemas.microsoft.com/office/powerpoint/2010/main" val="319585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2f-F_iUsc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Romantik</a:t>
            </a:r>
          </a:p>
        </p:txBody>
      </p:sp>
      <p:sp>
        <p:nvSpPr>
          <p:cNvPr id="3" name="Untertitel 2"/>
          <p:cNvSpPr>
            <a:spLocks noGrp="1"/>
          </p:cNvSpPr>
          <p:nvPr>
            <p:ph type="subTitle" idx="1"/>
          </p:nvPr>
        </p:nvSpPr>
        <p:spPr/>
        <p:txBody>
          <a:bodyPr/>
          <a:lstStyle/>
          <a:p>
            <a:r>
              <a:rPr lang="de-DE" dirty="0"/>
              <a:t>Ende 18. </a:t>
            </a:r>
            <a:r>
              <a:rPr lang="de-DE" dirty="0" err="1"/>
              <a:t>Jhd</a:t>
            </a:r>
            <a:r>
              <a:rPr lang="de-DE" dirty="0"/>
              <a:t> - 1848</a:t>
            </a:r>
          </a:p>
        </p:txBody>
      </p:sp>
    </p:spTree>
    <p:extLst>
      <p:ext uri="{BB962C8B-B14F-4D97-AF65-F5344CB8AC3E}">
        <p14:creationId xmlns:p14="http://schemas.microsoft.com/office/powerpoint/2010/main" val="275185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Robert Schumann</a:t>
            </a:r>
          </a:p>
        </p:txBody>
      </p:sp>
      <p:sp>
        <p:nvSpPr>
          <p:cNvPr id="3" name="Inhaltsplatzhalter 2"/>
          <p:cNvSpPr>
            <a:spLocks noGrp="1"/>
          </p:cNvSpPr>
          <p:nvPr>
            <p:ph idx="1"/>
          </p:nvPr>
        </p:nvSpPr>
        <p:spPr/>
        <p:txBody>
          <a:bodyPr>
            <a:normAutofit fontScale="85000" lnSpcReduction="10000"/>
          </a:bodyPr>
          <a:lstStyle/>
          <a:p>
            <a:r>
              <a:rPr lang="de-DE" dirty="0"/>
              <a:t>1834 gründete Schumann zusammen mit Friedrich Wieck u.a. in Leipzig die </a:t>
            </a:r>
            <a:r>
              <a:rPr lang="de-DE" i="1" dirty="0"/>
              <a:t>Neue Zeitschrift für Musik</a:t>
            </a:r>
          </a:p>
          <a:p>
            <a:r>
              <a:rPr lang="de-DE" dirty="0"/>
              <a:t>Wegen des erbitterten Widerstandes von Friedrich Wieck musste sich Schumann die Erlaubnis, dessen Tochter Clara zu heiraten, 1840 vor Gericht erstreiten. </a:t>
            </a:r>
          </a:p>
          <a:p>
            <a:r>
              <a:rPr lang="de-DE" dirty="0"/>
              <a:t>1844 zog er nach Dresden, wo er als Komponist sehr produktiv war und ab 1847 auch als Chorleiter wirkte. </a:t>
            </a:r>
          </a:p>
          <a:p>
            <a:r>
              <a:rPr lang="de-DE" dirty="0"/>
              <a:t>1850 wurde Schumann Städtischer Musikdirektor in Düsseldorf.</a:t>
            </a:r>
          </a:p>
        </p:txBody>
      </p:sp>
    </p:spTree>
    <p:extLst>
      <p:ext uri="{BB962C8B-B14F-4D97-AF65-F5344CB8AC3E}">
        <p14:creationId xmlns:p14="http://schemas.microsoft.com/office/powerpoint/2010/main" val="35744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Robert Schumann</a:t>
            </a:r>
          </a:p>
        </p:txBody>
      </p:sp>
      <p:sp>
        <p:nvSpPr>
          <p:cNvPr id="3" name="Inhaltsplatzhalter 2"/>
          <p:cNvSpPr>
            <a:spLocks noGrp="1"/>
          </p:cNvSpPr>
          <p:nvPr>
            <p:ph idx="1"/>
          </p:nvPr>
        </p:nvSpPr>
        <p:spPr/>
        <p:txBody>
          <a:bodyPr>
            <a:normAutofit/>
          </a:bodyPr>
          <a:lstStyle/>
          <a:p>
            <a:r>
              <a:rPr lang="de-DE" dirty="0"/>
              <a:t>1850 wurde Schumann Städtischer Musikdirektor in Düsseldorf</a:t>
            </a:r>
          </a:p>
          <a:p>
            <a:r>
              <a:rPr lang="de-DE" dirty="0"/>
              <a:t>1854 unternahm Schumann einen Selbstmordversuch. Seine letzten Jahre verbrachte er in der Richarz’schen Heilanstalt in </a:t>
            </a:r>
            <a:r>
              <a:rPr lang="de-DE" dirty="0" err="1"/>
              <a:t>Endenich</a:t>
            </a:r>
            <a:r>
              <a:rPr lang="de-DE" dirty="0"/>
              <a:t> bei Bonn. </a:t>
            </a:r>
          </a:p>
          <a:p>
            <a:r>
              <a:rPr lang="de-DE" dirty="0"/>
              <a:t>Bekanntestes Werk: Träumerei</a:t>
            </a:r>
          </a:p>
        </p:txBody>
      </p:sp>
    </p:spTree>
    <p:extLst>
      <p:ext uri="{BB962C8B-B14F-4D97-AF65-F5344CB8AC3E}">
        <p14:creationId xmlns:p14="http://schemas.microsoft.com/office/powerpoint/2010/main" val="131542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Träumerei</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lgn="ctr">
              <a:buNone/>
            </a:pPr>
            <a:r>
              <a:rPr lang="de-DE" dirty="0">
                <a:hlinkClick r:id="rId2"/>
              </a:rPr>
              <a:t>Link</a:t>
            </a:r>
            <a:endParaRPr lang="de-DE" dirty="0"/>
          </a:p>
        </p:txBody>
      </p:sp>
    </p:spTree>
    <p:extLst>
      <p:ext uri="{BB962C8B-B14F-4D97-AF65-F5344CB8AC3E}">
        <p14:creationId xmlns:p14="http://schemas.microsoft.com/office/powerpoint/2010/main" val="55008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Romantik</a:t>
            </a:r>
            <a:endParaRPr lang="de-DE" dirty="0"/>
          </a:p>
        </p:txBody>
      </p:sp>
      <p:sp>
        <p:nvSpPr>
          <p:cNvPr id="3" name="Inhaltsplatzhalter 2"/>
          <p:cNvSpPr>
            <a:spLocks noGrp="1"/>
          </p:cNvSpPr>
          <p:nvPr>
            <p:ph idx="1"/>
          </p:nvPr>
        </p:nvSpPr>
        <p:spPr/>
        <p:txBody>
          <a:bodyPr>
            <a:normAutofit fontScale="92500" lnSpcReduction="20000"/>
          </a:bodyPr>
          <a:lstStyle/>
          <a:p>
            <a:r>
              <a:rPr lang="de-DE" dirty="0"/>
              <a:t>Eine kulturgeschichtliche Epoche, die vom Ende des 18. Jahrhunderts bis weit in das 19. Jahrhundert hinein dauerte und sich insbesondere auf den Gebieten der bildenden Kunst, der Literatur und der Musik äußerte.</a:t>
            </a:r>
          </a:p>
          <a:p>
            <a:r>
              <a:rPr lang="de-DE" dirty="0"/>
              <a:t>In der Literatur der Romantik unterscheidet man Frühromantik (bis 1804), Hochromantik (bis 1815) und Spätromantik (bis 1848). </a:t>
            </a:r>
          </a:p>
          <a:p>
            <a:r>
              <a:rPr lang="de-DE" dirty="0"/>
              <a:t>In der Musik dauerte die Romantik bis Anfang des 20. Jahrhunderts an (Gustav Mahler, Richard </a:t>
            </a:r>
            <a:r>
              <a:rPr lang="de-DE" dirty="0" err="1"/>
              <a:t>Strauss</a:t>
            </a:r>
            <a:r>
              <a:rPr lang="de-DE" dirty="0"/>
              <a:t>). </a:t>
            </a:r>
          </a:p>
        </p:txBody>
      </p:sp>
    </p:spTree>
    <p:extLst>
      <p:ext uri="{BB962C8B-B14F-4D97-AF65-F5344CB8AC3E}">
        <p14:creationId xmlns:p14="http://schemas.microsoft.com/office/powerpoint/2010/main" val="208625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888D-5BBF-4624-A9DF-CF319BC450E8}"/>
              </a:ext>
            </a:extLst>
          </p:cNvPr>
          <p:cNvSpPr>
            <a:spLocks noGrp="1"/>
          </p:cNvSpPr>
          <p:nvPr>
            <p:ph type="title"/>
          </p:nvPr>
        </p:nvSpPr>
        <p:spPr/>
        <p:txBody>
          <a:bodyPr/>
          <a:lstStyle/>
          <a:p>
            <a:r>
              <a:rPr lang="de-DE" b="1" dirty="0"/>
              <a:t>Romantik</a:t>
            </a:r>
          </a:p>
        </p:txBody>
      </p:sp>
      <p:sp>
        <p:nvSpPr>
          <p:cNvPr id="3" name="Inhaltsplatzhalter 2">
            <a:extLst>
              <a:ext uri="{FF2B5EF4-FFF2-40B4-BE49-F238E27FC236}">
                <a16:creationId xmlns:a16="http://schemas.microsoft.com/office/drawing/2014/main" id="{40ADABD9-4C18-46E3-AA42-4983D854AFB1}"/>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14338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888D-5BBF-4624-A9DF-CF319BC450E8}"/>
              </a:ext>
            </a:extLst>
          </p:cNvPr>
          <p:cNvSpPr>
            <a:spLocks noGrp="1"/>
          </p:cNvSpPr>
          <p:nvPr>
            <p:ph type="title"/>
          </p:nvPr>
        </p:nvSpPr>
        <p:spPr/>
        <p:txBody>
          <a:bodyPr/>
          <a:lstStyle/>
          <a:p>
            <a:r>
              <a:rPr lang="de-DE" b="1" dirty="0"/>
              <a:t>Romantik</a:t>
            </a:r>
          </a:p>
        </p:txBody>
      </p:sp>
      <p:pic>
        <p:nvPicPr>
          <p:cNvPr id="4" name="Träumerei von Robert Schumann">
            <a:hlinkClick r:id="" action="ppaction://media"/>
            <a:extLst>
              <a:ext uri="{FF2B5EF4-FFF2-40B4-BE49-F238E27FC236}">
                <a16:creationId xmlns:a16="http://schemas.microsoft.com/office/drawing/2014/main" id="{369BD786-950C-4C0F-AB44-22F886CA42E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02745" y="1196752"/>
            <a:ext cx="6938509" cy="5204339"/>
          </a:xfrm>
        </p:spPr>
      </p:pic>
    </p:spTree>
    <p:extLst>
      <p:ext uri="{BB962C8B-B14F-4D97-AF65-F5344CB8AC3E}">
        <p14:creationId xmlns:p14="http://schemas.microsoft.com/office/powerpoint/2010/main" val="10631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61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100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Exkurs – Epochen der Musik</a:t>
            </a:r>
          </a:p>
        </p:txBody>
      </p:sp>
      <p:sp>
        <p:nvSpPr>
          <p:cNvPr id="3" name="Inhaltsplatzhalter 2"/>
          <p:cNvSpPr>
            <a:spLocks noGrp="1"/>
          </p:cNvSpPr>
          <p:nvPr>
            <p:ph idx="1"/>
          </p:nvPr>
        </p:nvSpPr>
        <p:spPr/>
        <p:txBody>
          <a:bodyPr>
            <a:normAutofit/>
          </a:bodyPr>
          <a:lstStyle/>
          <a:p>
            <a:r>
              <a:rPr lang="de-DE" dirty="0"/>
              <a:t>Barockmusik (ca. 1600 bis 1750, dem Tode von Johann Sebastian Bach)</a:t>
            </a:r>
          </a:p>
          <a:p>
            <a:r>
              <a:rPr lang="de-DE" dirty="0"/>
              <a:t>Frühbarock (etwa 1600 bis 1650), unter italienischer Dominanz</a:t>
            </a:r>
          </a:p>
          <a:p>
            <a:r>
              <a:rPr lang="de-DE" dirty="0"/>
              <a:t>Hochbarock (etwa 1650 bis 1710), mit bedeutenden französischen Einflüssen</a:t>
            </a:r>
          </a:p>
          <a:p>
            <a:r>
              <a:rPr lang="de-DE" dirty="0"/>
              <a:t>Spätbarock (etwa 1710 bis 1750), mit Tendenz zur Vereinigung regionaler Stile</a:t>
            </a:r>
          </a:p>
          <a:p>
            <a:endParaRPr lang="de-DE" dirty="0"/>
          </a:p>
        </p:txBody>
      </p:sp>
    </p:spTree>
    <p:extLst>
      <p:ext uri="{BB962C8B-B14F-4D97-AF65-F5344CB8AC3E}">
        <p14:creationId xmlns:p14="http://schemas.microsoft.com/office/powerpoint/2010/main" val="27760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Exkurs – Epochen der Musik</a:t>
            </a:r>
          </a:p>
        </p:txBody>
      </p:sp>
      <p:sp>
        <p:nvSpPr>
          <p:cNvPr id="3" name="Inhaltsplatzhalter 2"/>
          <p:cNvSpPr>
            <a:spLocks noGrp="1"/>
          </p:cNvSpPr>
          <p:nvPr>
            <p:ph idx="1"/>
          </p:nvPr>
        </p:nvSpPr>
        <p:spPr/>
        <p:txBody>
          <a:bodyPr>
            <a:normAutofit lnSpcReduction="10000"/>
          </a:bodyPr>
          <a:lstStyle/>
          <a:p>
            <a:r>
              <a:rPr lang="de-DE" dirty="0"/>
              <a:t>Klassik (ca. 1730 bis 1830) Vorklassik</a:t>
            </a:r>
          </a:p>
          <a:p>
            <a:r>
              <a:rPr lang="de-DE" dirty="0"/>
              <a:t>Wiener Klassik</a:t>
            </a:r>
          </a:p>
          <a:p>
            <a:r>
              <a:rPr lang="de-DE" dirty="0"/>
              <a:t>Musik der </a:t>
            </a:r>
            <a:r>
              <a:rPr lang="de-DE" i="1" dirty="0"/>
              <a:t>Romantik</a:t>
            </a:r>
            <a:r>
              <a:rPr lang="de-DE" dirty="0"/>
              <a:t> </a:t>
            </a:r>
          </a:p>
          <a:p>
            <a:r>
              <a:rPr lang="de-DE" dirty="0"/>
              <a:t>Neue Musik (20. und 21. Jahrhundert) </a:t>
            </a:r>
          </a:p>
          <a:p>
            <a:r>
              <a:rPr lang="de-DE" dirty="0"/>
              <a:t>Impressionismus</a:t>
            </a:r>
          </a:p>
          <a:p>
            <a:r>
              <a:rPr lang="de-DE" dirty="0"/>
              <a:t>Wiener Schule</a:t>
            </a:r>
          </a:p>
          <a:p>
            <a:r>
              <a:rPr lang="de-DE" dirty="0"/>
              <a:t>Expressionismus</a:t>
            </a:r>
          </a:p>
          <a:p>
            <a:r>
              <a:rPr lang="de-DE" dirty="0"/>
              <a:t>Atonale Musik</a:t>
            </a:r>
          </a:p>
          <a:p>
            <a:endParaRPr lang="de-DE" dirty="0"/>
          </a:p>
        </p:txBody>
      </p:sp>
    </p:spTree>
    <p:extLst>
      <p:ext uri="{BB962C8B-B14F-4D97-AF65-F5344CB8AC3E}">
        <p14:creationId xmlns:p14="http://schemas.microsoft.com/office/powerpoint/2010/main" val="14989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Romantik</a:t>
            </a:r>
            <a:endParaRPr lang="de-DE" dirty="0"/>
          </a:p>
        </p:txBody>
      </p:sp>
      <p:sp>
        <p:nvSpPr>
          <p:cNvPr id="3" name="Inhaltsplatzhalter 2"/>
          <p:cNvSpPr>
            <a:spLocks noGrp="1"/>
          </p:cNvSpPr>
          <p:nvPr>
            <p:ph idx="1"/>
          </p:nvPr>
        </p:nvSpPr>
        <p:spPr/>
        <p:txBody>
          <a:bodyPr/>
          <a:lstStyle/>
          <a:p>
            <a:r>
              <a:rPr lang="de-DE" dirty="0"/>
              <a:t>Der Begriff kommt etymologisch von </a:t>
            </a:r>
            <a:br>
              <a:rPr lang="de-DE" dirty="0"/>
            </a:br>
            <a:r>
              <a:rPr lang="de-DE" i="1" dirty="0" err="1"/>
              <a:t>lingua</a:t>
            </a:r>
            <a:r>
              <a:rPr lang="de-DE" i="1" dirty="0"/>
              <a:t> </a:t>
            </a:r>
            <a:r>
              <a:rPr lang="de-DE" i="1" dirty="0" err="1"/>
              <a:t>romana</a:t>
            </a:r>
            <a:r>
              <a:rPr lang="de-DE" i="1" dirty="0"/>
              <a:t> </a:t>
            </a:r>
            <a:r>
              <a:rPr lang="de-DE" dirty="0"/>
              <a:t>(„romanische Sprache“) </a:t>
            </a:r>
            <a:br>
              <a:rPr lang="de-DE" dirty="0"/>
            </a:br>
            <a:r>
              <a:rPr lang="de-DE" dirty="0"/>
              <a:t>und bezog sich auf Schriften, die in der Volkssprache der romanischen Länder verfasst waren. </a:t>
            </a:r>
          </a:p>
          <a:p>
            <a:r>
              <a:rPr lang="de-DE" dirty="0"/>
              <a:t>Aus </a:t>
            </a:r>
            <a:r>
              <a:rPr lang="de-DE" i="1" dirty="0" err="1"/>
              <a:t>lingua</a:t>
            </a:r>
            <a:r>
              <a:rPr lang="de-DE" i="1" dirty="0"/>
              <a:t> </a:t>
            </a:r>
            <a:r>
              <a:rPr lang="de-DE" i="1" dirty="0" err="1"/>
              <a:t>romana</a:t>
            </a:r>
            <a:r>
              <a:rPr lang="de-DE" dirty="0"/>
              <a:t> entwickelte sich über das Französische das Wort </a:t>
            </a:r>
            <a:r>
              <a:rPr lang="de-DE" i="1" dirty="0"/>
              <a:t>Roman</a:t>
            </a:r>
            <a:r>
              <a:rPr lang="de-DE" dirty="0"/>
              <a:t>.</a:t>
            </a:r>
          </a:p>
        </p:txBody>
      </p:sp>
    </p:spTree>
    <p:extLst>
      <p:ext uri="{BB962C8B-B14F-4D97-AF65-F5344CB8AC3E}">
        <p14:creationId xmlns:p14="http://schemas.microsoft.com/office/powerpoint/2010/main" val="2425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Komponisten der Romantik</a:t>
            </a:r>
            <a:endParaRPr lang="de-DE" dirty="0"/>
          </a:p>
        </p:txBody>
      </p:sp>
      <p:sp>
        <p:nvSpPr>
          <p:cNvPr id="3" name="Inhaltsplatzhalter 2"/>
          <p:cNvSpPr>
            <a:spLocks noGrp="1"/>
          </p:cNvSpPr>
          <p:nvPr>
            <p:ph idx="1"/>
          </p:nvPr>
        </p:nvSpPr>
        <p:spPr/>
        <p:txBody>
          <a:bodyPr/>
          <a:lstStyle/>
          <a:p>
            <a:r>
              <a:rPr lang="de-DE" dirty="0"/>
              <a:t>Robert Schumann</a:t>
            </a:r>
          </a:p>
          <a:p>
            <a:r>
              <a:rPr lang="de-DE" dirty="0"/>
              <a:t>Frédéric Chopin</a:t>
            </a:r>
          </a:p>
          <a:p>
            <a:r>
              <a:rPr lang="de-DE" dirty="0"/>
              <a:t>Hector Berlioz</a:t>
            </a:r>
          </a:p>
          <a:p>
            <a:r>
              <a:rPr lang="de-DE" dirty="0" err="1"/>
              <a:t>Bedřich</a:t>
            </a:r>
            <a:r>
              <a:rPr lang="de-DE" dirty="0"/>
              <a:t> Smetana </a:t>
            </a:r>
          </a:p>
          <a:p>
            <a:r>
              <a:rPr lang="de-DE" dirty="0" err="1"/>
              <a:t>Antonín</a:t>
            </a:r>
            <a:r>
              <a:rPr lang="de-DE" dirty="0"/>
              <a:t> </a:t>
            </a:r>
            <a:r>
              <a:rPr lang="de-DE" dirty="0" err="1"/>
              <a:t>Dvořák</a:t>
            </a:r>
            <a:endParaRPr lang="de-DE" dirty="0"/>
          </a:p>
          <a:p>
            <a:r>
              <a:rPr lang="de-DE" dirty="0"/>
              <a:t>Richard </a:t>
            </a:r>
            <a:r>
              <a:rPr lang="de-DE" dirty="0" err="1"/>
              <a:t>Strauss</a:t>
            </a:r>
            <a:endParaRPr lang="de-DE" dirty="0"/>
          </a:p>
          <a:p>
            <a:r>
              <a:rPr lang="de-DE" dirty="0"/>
              <a:t>Gustav Mahler</a:t>
            </a:r>
          </a:p>
          <a:p>
            <a:endParaRPr lang="de-DE" dirty="0"/>
          </a:p>
        </p:txBody>
      </p:sp>
    </p:spTree>
    <p:extLst>
      <p:ext uri="{BB962C8B-B14F-4D97-AF65-F5344CB8AC3E}">
        <p14:creationId xmlns:p14="http://schemas.microsoft.com/office/powerpoint/2010/main" val="3633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Robert Schumann</a:t>
            </a:r>
          </a:p>
        </p:txBody>
      </p:sp>
      <p:sp>
        <p:nvSpPr>
          <p:cNvPr id="3" name="Inhaltsplatzhalter 2"/>
          <p:cNvSpPr>
            <a:spLocks noGrp="1"/>
          </p:cNvSpPr>
          <p:nvPr>
            <p:ph idx="1"/>
          </p:nvPr>
        </p:nvSpPr>
        <p:spPr/>
        <p:txBody>
          <a:bodyPr>
            <a:normAutofit fontScale="92500" lnSpcReduction="20000"/>
          </a:bodyPr>
          <a:lstStyle/>
          <a:p>
            <a:r>
              <a:rPr lang="de-DE" dirty="0"/>
              <a:t>*8. Juni 1810 </a:t>
            </a:r>
          </a:p>
          <a:p>
            <a:r>
              <a:rPr lang="de-DE" dirty="0"/>
              <a:t>† 29. Juli 1856</a:t>
            </a:r>
          </a:p>
          <a:p>
            <a:r>
              <a:rPr lang="de-DE" dirty="0"/>
              <a:t>wuchs in Zwickau auf </a:t>
            </a:r>
          </a:p>
          <a:p>
            <a:r>
              <a:rPr lang="de-DE" dirty="0"/>
              <a:t>Als Kind begann er zu komponieren und lernte das Klavierspiel. </a:t>
            </a:r>
          </a:p>
          <a:p>
            <a:r>
              <a:rPr lang="de-DE" dirty="0"/>
              <a:t>1830 kehrte er nach Leipzig zurück, um Pianist zu werden. </a:t>
            </a:r>
          </a:p>
          <a:p>
            <a:r>
              <a:rPr lang="de-DE" dirty="0"/>
              <a:t>Als dauerhafte Beschwerden an der rechten Hand eine </a:t>
            </a:r>
            <a:r>
              <a:rPr lang="de-DE" dirty="0" err="1"/>
              <a:t>Virtuosenlaufbahn</a:t>
            </a:r>
            <a:r>
              <a:rPr lang="de-DE" dirty="0"/>
              <a:t> vereitelten, konzentrierte er sich auf das Komponieren.</a:t>
            </a:r>
          </a:p>
        </p:txBody>
      </p:sp>
    </p:spTree>
    <p:extLst>
      <p:ext uri="{BB962C8B-B14F-4D97-AF65-F5344CB8AC3E}">
        <p14:creationId xmlns:p14="http://schemas.microsoft.com/office/powerpoint/2010/main" val="24720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Bildschirmpräsentation (4:3)</PresentationFormat>
  <Paragraphs>54</Paragraphs>
  <Slides>12</Slides>
  <Notes>0</Notes>
  <HiddenSlides>0</HiddenSlides>
  <MMClips>1</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Calibri</vt:lpstr>
      <vt:lpstr>Larissa</vt:lpstr>
      <vt:lpstr>Romantik</vt:lpstr>
      <vt:lpstr>Romantik</vt:lpstr>
      <vt:lpstr>Romantik</vt:lpstr>
      <vt:lpstr>Romantik</vt:lpstr>
      <vt:lpstr>Exkurs – Epochen der Musik</vt:lpstr>
      <vt:lpstr>Exkurs – Epochen der Musik</vt:lpstr>
      <vt:lpstr>Romantik</vt:lpstr>
      <vt:lpstr>Komponisten der Romantik</vt:lpstr>
      <vt:lpstr>Robert Schumann</vt:lpstr>
      <vt:lpstr>Robert Schumann</vt:lpstr>
      <vt:lpstr>Robert Schumann</vt:lpstr>
      <vt:lpstr>Träumerei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Romantik</dc:title>
  <dc:creator>test</dc:creator>
  <cp:lastModifiedBy>Arne</cp:lastModifiedBy>
  <cp:revision>4</cp:revision>
  <dcterms:created xsi:type="dcterms:W3CDTF">2018-05-01T18:35:57Z</dcterms:created>
  <dcterms:modified xsi:type="dcterms:W3CDTF">2020-10-11T12:16:53Z</dcterms:modified>
</cp:coreProperties>
</file>